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7"/>
  </p:notesMasterIdLst>
  <p:sldIdLst>
    <p:sldId id="256" r:id="rId5"/>
    <p:sldId id="257" r:id="rId6"/>
    <p:sldId id="267" r:id="rId7"/>
    <p:sldId id="268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9" r:id="rId16"/>
  </p:sldIdLst>
  <p:sldSz cx="12192000" cy="6858000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42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0" y="0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746AD8-D804-444B-A526-7CB2C8F519D4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45001"/>
            <a:ext cx="5607050" cy="36369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772525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0" y="8772525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0D71E3-B6FE-4FCB-97C7-1D12731CF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068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D71E3-B6FE-4FCB-97C7-1D12731CF1B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381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D71E3-B6FE-4FCB-97C7-1D12731CF1B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933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65D8-D94F-4DAF-86F4-CB0032BD6E9B}" type="datetime1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City of Portland, Oregon -- Office of Neighborhood Involvement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751A4-7136-4A03-8976-07FFAD21F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577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3452A-231E-43E0-BD67-96F2060369B6}" type="datetime1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City of Portland, Oregon -- Office of Neighborhood Involvement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751A4-7136-4A03-8976-07FFAD21F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363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9B6E1-B4B1-4BD4-9CD8-7FBFBCCE419B}" type="datetime1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City of Portland, Oregon -- Office of Neighborhood Involvement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751A4-7136-4A03-8976-07FFAD21F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638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801F8-9733-4EED-BE3A-21C8E71A2836}" type="datetime1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City of Portland, Oregon -- Office of Neighborhood Involvement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751A4-7136-4A03-8976-07FFAD21F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10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A0B5C-3F12-4500-8414-B1AA3A950D94}" type="datetime1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City of Portland, Oregon -- Office of Neighborhood Involvement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751A4-7136-4A03-8976-07FFAD21F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390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1D019-3F19-4046-A7CB-81FC383758CD}" type="datetime1">
              <a:rPr lang="en-US" smtClean="0"/>
              <a:t>4/29/2025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City of Portland, Oregon -- Office of Neighborhood Involvement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751A4-7136-4A03-8976-07FFAD21F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025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ED5A0-FFAF-47E8-AC76-1BDC0BC3F74E}" type="datetime1">
              <a:rPr lang="en-US" smtClean="0"/>
              <a:t>4/29/2025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City of Portland, Oregon -- Office of Neighborhood Involvement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751A4-7136-4A03-8976-07FFAD21F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469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A4742-3B34-42C0-8857-D2809314A8B3}" type="datetime1">
              <a:rPr lang="en-US" smtClean="0"/>
              <a:t>4/29/2025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City of Portland, Oregon -- Office of Neighborhood Involvement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751A4-7136-4A03-8976-07FFAD21F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63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D2BB8-FA3C-42CA-A70D-143D42A7F9F3}" type="datetime1">
              <a:rPr lang="en-US" smtClean="0"/>
              <a:t>4/29/2025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City of Portland, Oregon -- Office of Neighborhood Involvement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751A4-7136-4A03-8976-07FFAD21F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862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B1A8-8B78-49CB-B8A2-D1D074CD53A5}" type="datetime1">
              <a:rPr lang="en-US" smtClean="0"/>
              <a:t>4/29/2025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City of Portland, Oregon -- Office of Neighborhood Involvement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751A4-7136-4A03-8976-07FFAD21F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749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AE4F5-17C0-4193-A662-71D9A2680939}" type="datetime1">
              <a:rPr lang="en-US" smtClean="0"/>
              <a:t>4/29/2025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City of Portland, Oregon -- Office of Neighborhood Involvement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751A4-7136-4A03-8976-07FFAD21F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767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49EC2-EBB1-4C9E-9E96-7F6CF48DE710}" type="datetime1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City of Portland, Oregon -- Office of Neighborhood Involvement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751A4-7136-4A03-8976-07FFAD21F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724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ortlandoregon.gov/oni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2400" y="1678181"/>
            <a:ext cx="1525500" cy="15229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0650" y="302304"/>
            <a:ext cx="5791200" cy="39699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38325" y="4425276"/>
            <a:ext cx="8934450" cy="912157"/>
          </a:xfrm>
        </p:spPr>
        <p:txBody>
          <a:bodyPr>
            <a:normAutofit fontScale="90000"/>
          </a:bodyPr>
          <a:lstStyle/>
          <a:p>
            <a:r>
              <a:rPr lang="en-US" dirty="0"/>
              <a:t>The Portland Experience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8775" y="5792788"/>
            <a:ext cx="9144000" cy="1655762"/>
          </a:xfrm>
        </p:spPr>
        <p:txBody>
          <a:bodyPr/>
          <a:lstStyle/>
          <a:p>
            <a:r>
              <a:rPr lang="en-US" dirty="0"/>
              <a:t>A 40-year Journey Toward Stronger Community Governance</a:t>
            </a:r>
          </a:p>
        </p:txBody>
      </p:sp>
    </p:spTree>
    <p:extLst>
      <p:ext uri="{BB962C8B-B14F-4D97-AF65-F5344CB8AC3E}">
        <p14:creationId xmlns:p14="http://schemas.microsoft.com/office/powerpoint/2010/main" val="25274848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Different Stages on the Journey to Community Governance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Traditional governance—little or no community involvement</a:t>
            </a:r>
          </a:p>
          <a:p>
            <a:r>
              <a:rPr lang="en-US" dirty="0"/>
              <a:t>Formal public notice and public hearings</a:t>
            </a:r>
          </a:p>
          <a:p>
            <a:r>
              <a:rPr lang="en-US" dirty="0"/>
              <a:t>Use of community outreach and involvement techniques for the development of policies, programs, and projects</a:t>
            </a:r>
          </a:p>
          <a:p>
            <a:r>
              <a:rPr lang="en-US" dirty="0"/>
              <a:t>Creation and support of a formal city-wide neighborhood system</a:t>
            </a:r>
          </a:p>
          <a:p>
            <a:r>
              <a:rPr lang="en-US" dirty="0"/>
              <a:t>Creation of a broader system that recognizes and supports involvement by many types of communities (geographic, identity-based, and interest-based)</a:t>
            </a:r>
          </a:p>
          <a:p>
            <a:r>
              <a:rPr lang="en-US" dirty="0"/>
              <a:t>Development of a broad strategy that builds capacity in the community and </a:t>
            </a:r>
            <a:r>
              <a:rPr lang="en-US"/>
              <a:t>in local government </a:t>
            </a:r>
            <a:r>
              <a:rPr lang="en-US" dirty="0"/>
              <a:t>to work together as true community governance partners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City of Portland, Oregon -- Office of Neighborhood Involvement </a:t>
            </a:r>
          </a:p>
        </p:txBody>
      </p:sp>
    </p:spTree>
    <p:extLst>
      <p:ext uri="{BB962C8B-B14F-4D97-AF65-F5344CB8AC3E}">
        <p14:creationId xmlns:p14="http://schemas.microsoft.com/office/powerpoint/2010/main" val="8939771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Lessons Learned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Use a bottom-up approach</a:t>
            </a:r>
          </a:p>
          <a:p>
            <a:r>
              <a:rPr lang="en-US" dirty="0"/>
              <a:t>Build relationships and trust on many levels</a:t>
            </a:r>
          </a:p>
          <a:p>
            <a:r>
              <a:rPr lang="en-US" dirty="0"/>
              <a:t>Be willing to let your language evolve</a:t>
            </a:r>
          </a:p>
          <a:p>
            <a:r>
              <a:rPr lang="en-US" dirty="0"/>
              <a:t>Use a multipronged approach—build capacity in the community and in city government</a:t>
            </a:r>
          </a:p>
          <a:p>
            <a:r>
              <a:rPr lang="en-US" dirty="0"/>
              <a:t>A strong political champion is essential</a:t>
            </a:r>
          </a:p>
          <a:p>
            <a:r>
              <a:rPr lang="en-US" dirty="0"/>
              <a:t>Seed money is vital for building community capacity</a:t>
            </a:r>
          </a:p>
          <a:p>
            <a:r>
              <a:rPr lang="en-US" dirty="0"/>
              <a:t>Stay the course</a:t>
            </a:r>
          </a:p>
          <a:p>
            <a:r>
              <a:rPr lang="en-US" dirty="0"/>
              <a:t>This all takes time</a:t>
            </a:r>
          </a:p>
          <a:p>
            <a:r>
              <a:rPr lang="en-US" dirty="0"/>
              <a:t>Tell the story to build broad support for community involvement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City of Portland, Oregon -- Office of Neighborhood Involvement </a:t>
            </a:r>
          </a:p>
        </p:txBody>
      </p:sp>
    </p:spTree>
    <p:extLst>
      <p:ext uri="{BB962C8B-B14F-4D97-AF65-F5344CB8AC3E}">
        <p14:creationId xmlns:p14="http://schemas.microsoft.com/office/powerpoint/2010/main" val="24489240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learn more about Portland’s experience: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City of Portland Office of Neighborhood Involvement:  </a:t>
            </a:r>
            <a:r>
              <a:rPr lang="en-US" dirty="0">
                <a:hlinkClick r:id="rId2"/>
              </a:rPr>
              <a:t>www.portlandoregon.gov/oni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Paul Leistner, Ph.D.</a:t>
            </a:r>
            <a:br>
              <a:rPr lang="en-US" dirty="0"/>
            </a:br>
            <a:r>
              <a:rPr lang="en-US" dirty="0"/>
              <a:t>Neighborhood Program Coordinator</a:t>
            </a:r>
            <a:br>
              <a:rPr lang="en-US" dirty="0"/>
            </a:br>
            <a:r>
              <a:rPr lang="en-US" dirty="0"/>
              <a:t>City of Portland, Office of Neighborhood Involvement</a:t>
            </a:r>
            <a:br>
              <a:rPr lang="en-US" dirty="0"/>
            </a:br>
            <a:r>
              <a:rPr lang="en-US" dirty="0"/>
              <a:t>City Hall, 1221 SW 4th Ave., #110, Portland, OR 97204, USA</a:t>
            </a:r>
            <a:br>
              <a:rPr lang="en-US" dirty="0"/>
            </a:br>
            <a:r>
              <a:rPr lang="en-US" dirty="0"/>
              <a:t>W: 503.823.5284, Fax: 503.823.3050, TTY: 503.823.6868</a:t>
            </a:r>
            <a:br>
              <a:rPr lang="en-US" dirty="0"/>
            </a:br>
            <a:r>
              <a:rPr lang="en-US" dirty="0"/>
              <a:t>paul.leistner@portlandoregon.gov </a:t>
            </a:r>
            <a:br>
              <a:rPr lang="en-US" dirty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City of Portland, Oregon -- Office of Neighborhood Involvement </a:t>
            </a:r>
          </a:p>
        </p:txBody>
      </p:sp>
    </p:spTree>
    <p:extLst>
      <p:ext uri="{BB962C8B-B14F-4D97-AF65-F5344CB8AC3E}">
        <p14:creationId xmlns:p14="http://schemas.microsoft.com/office/powerpoint/2010/main" val="2720388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Portland, Oregon – Description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/>
              <a:t>Location</a:t>
            </a:r>
            <a:r>
              <a:rPr lang="en-US" dirty="0"/>
              <a:t>:		USA, West Coast, Oregon State</a:t>
            </a:r>
          </a:p>
          <a:p>
            <a:pPr marL="0" indent="0">
              <a:buNone/>
            </a:pPr>
            <a:r>
              <a:rPr lang="en-US" b="1" dirty="0"/>
              <a:t>Population</a:t>
            </a:r>
            <a:r>
              <a:rPr lang="en-US" dirty="0"/>
              <a:t>:		603,650 (city); 2.3 million (metro region)</a:t>
            </a:r>
          </a:p>
          <a:p>
            <a:pPr marL="0" indent="0">
              <a:buNone/>
            </a:pPr>
            <a:r>
              <a:rPr lang="en-US" b="1" dirty="0"/>
              <a:t>Demographics</a:t>
            </a:r>
            <a:r>
              <a:rPr lang="en-US" dirty="0"/>
              <a:t>:		White (75%), Asian/Pacific Islander (7.6%), African American (6.3%), </a:t>
            </a:r>
          </a:p>
          <a:p>
            <a:pPr marL="0" indent="0">
              <a:buNone/>
            </a:pPr>
            <a:r>
              <a:rPr lang="en-US" dirty="0"/>
              <a:t>			Latino (9.4%), Native American (1%)</a:t>
            </a:r>
          </a:p>
          <a:p>
            <a:pPr marL="0" indent="0">
              <a:buNone/>
            </a:pPr>
            <a:r>
              <a:rPr lang="en-US" b="1" dirty="0"/>
              <a:t>Known for</a:t>
            </a:r>
            <a:r>
              <a:rPr lang="en-US" dirty="0"/>
              <a:t>:		Land use planning, light rail, community involvement, sustainability</a:t>
            </a:r>
          </a:p>
          <a:p>
            <a:pPr marL="0" indent="0">
              <a:buNone/>
            </a:pPr>
            <a:r>
              <a:rPr lang="en-US" b="1" dirty="0"/>
              <a:t>Economics</a:t>
            </a:r>
            <a:r>
              <a:rPr lang="en-US" dirty="0"/>
              <a:t>:		Major port, high tech, timber/agriculture, athletic apparel, tourism, 				creative industries, food, craft beer!	</a:t>
            </a:r>
          </a:p>
          <a:p>
            <a:pPr marL="0" indent="0">
              <a:buNone/>
            </a:pPr>
            <a:r>
              <a:rPr lang="en-US" b="1" dirty="0"/>
              <a:t>City Government</a:t>
            </a:r>
            <a:r>
              <a:rPr lang="en-US" dirty="0"/>
              <a:t>:</a:t>
            </a:r>
          </a:p>
          <a:p>
            <a:r>
              <a:rPr lang="en-US" dirty="0"/>
              <a:t>Government Form:  	“Commission”—combined legislative and administrative roles</a:t>
            </a:r>
          </a:p>
          <a:p>
            <a:r>
              <a:rPr lang="en-US" dirty="0"/>
              <a:t>Responsibilities:	Land use planning and development, streets, water, sewer, 					police, fire, parks, etc.</a:t>
            </a:r>
          </a:p>
          <a:p>
            <a:r>
              <a:rPr lang="en-US" dirty="0"/>
              <a:t>Budget:		$3.6 billon (USD) (2014-15)</a:t>
            </a:r>
          </a:p>
          <a:p>
            <a:r>
              <a:rPr lang="en-US" dirty="0"/>
              <a:t>Revenue Sources:  	Property taxes (40%), utility license fees (16%), business licenses (15.5%)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City of Portland, Oregon -- Office of Neighborhood Involvement </a:t>
            </a:r>
          </a:p>
        </p:txBody>
      </p:sp>
    </p:spTree>
    <p:extLst>
      <p:ext uri="{BB962C8B-B14F-4D97-AF65-F5344CB8AC3E}">
        <p14:creationId xmlns:p14="http://schemas.microsoft.com/office/powerpoint/2010/main" val="3621775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Community Governance/Strong Democracy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dirty="0"/>
              <a:t>Elements of “Strong Democracy”:</a:t>
            </a:r>
          </a:p>
          <a:p>
            <a:r>
              <a:rPr lang="en-US" u="sng" dirty="0"/>
              <a:t>Breadth</a:t>
            </a:r>
            <a:r>
              <a:rPr lang="en-US" dirty="0"/>
              <a:t>: Ensure that a broad diversity of people and perspectives are involved and heard</a:t>
            </a:r>
          </a:p>
          <a:p>
            <a:r>
              <a:rPr lang="en-US" u="sng" dirty="0"/>
              <a:t>Depth</a:t>
            </a:r>
            <a:r>
              <a:rPr lang="en-US" dirty="0"/>
              <a:t>: Community members have a real opportunity to affect outcomes</a:t>
            </a:r>
          </a:p>
          <a:p>
            <a:pPr marL="0" indent="0">
              <a:buNone/>
            </a:pPr>
            <a:r>
              <a:rPr lang="en-US" b="1" dirty="0"/>
              <a:t>Governance Shift:</a:t>
            </a:r>
          </a:p>
          <a:p>
            <a:r>
              <a:rPr lang="en-US" u="sng" dirty="0"/>
              <a:t>Traditional</a:t>
            </a:r>
            <a:r>
              <a:rPr lang="en-US" dirty="0"/>
              <a:t>: Top-down/expert-driven (“adult/child”)</a:t>
            </a:r>
          </a:p>
          <a:p>
            <a:r>
              <a:rPr lang="en-US" u="sng" dirty="0"/>
              <a:t>Community Governance</a:t>
            </a:r>
            <a:r>
              <a:rPr lang="en-US" dirty="0"/>
              <a:t>: Community and local government partnership (“adult/adult”)</a:t>
            </a:r>
          </a:p>
          <a:p>
            <a:pPr marL="0" indent="0">
              <a:buNone/>
            </a:pPr>
            <a:r>
              <a:rPr lang="en-US" b="1" dirty="0"/>
              <a:t>Why is Community Involvement Important?:</a:t>
            </a:r>
          </a:p>
          <a:p>
            <a:r>
              <a:rPr lang="en-US" dirty="0"/>
              <a:t>Ensures better local government decisions that more effectively respond to the needs and priorities of the community</a:t>
            </a:r>
          </a:p>
          <a:p>
            <a:r>
              <a:rPr lang="en-US" dirty="0"/>
              <a:t>Engages community members and community resources as part of the solution</a:t>
            </a:r>
          </a:p>
          <a:p>
            <a:r>
              <a:rPr lang="en-US" dirty="0"/>
              <a:t>Engages the broader diversity of the community—especially people who have not been engaged in the past</a:t>
            </a:r>
          </a:p>
          <a:p>
            <a:r>
              <a:rPr lang="en-US" dirty="0"/>
              <a:t>Increases public understanding of and support for public policies and programs</a:t>
            </a:r>
          </a:p>
          <a:p>
            <a:r>
              <a:rPr lang="en-US" dirty="0"/>
              <a:t>Increases the legitimacy and accountability of local government actions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City of Portland, Oregon -- Office of Neighborhood Involvement </a:t>
            </a:r>
          </a:p>
        </p:txBody>
      </p:sp>
    </p:spTree>
    <p:extLst>
      <p:ext uri="{BB962C8B-B14F-4D97-AF65-F5344CB8AC3E}">
        <p14:creationId xmlns:p14="http://schemas.microsoft.com/office/powerpoint/2010/main" val="172052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Portland’s 40-year Experiment with Community Governance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1970s</a:t>
            </a:r>
            <a:r>
              <a:rPr lang="en-US" dirty="0"/>
              <a:t>:  City Council creates community and neighborhood involvement system—the core is Portland’s geographic neighborhood system</a:t>
            </a:r>
          </a:p>
          <a:p>
            <a:pPr marL="0" indent="0">
              <a:buNone/>
            </a:pPr>
            <a:r>
              <a:rPr lang="en-US" b="1" dirty="0"/>
              <a:t>1980s</a:t>
            </a:r>
            <a:r>
              <a:rPr lang="en-US" dirty="0"/>
              <a:t>: Neighborhood system expands and is institutionalized</a:t>
            </a:r>
          </a:p>
          <a:p>
            <a:pPr marL="0" indent="0">
              <a:buNone/>
            </a:pPr>
            <a:r>
              <a:rPr lang="en-US" b="1" dirty="0"/>
              <a:t>1990s</a:t>
            </a:r>
            <a:r>
              <a:rPr lang="en-US" dirty="0"/>
              <a:t>: System declines—some key programs end; funding stagnates; increased calls to broaden participation</a:t>
            </a:r>
          </a:p>
          <a:p>
            <a:pPr marL="0" indent="0">
              <a:buNone/>
            </a:pPr>
            <a:r>
              <a:rPr lang="en-US" b="1" dirty="0"/>
              <a:t>Early 2000s</a:t>
            </a:r>
            <a:r>
              <a:rPr lang="en-US" dirty="0"/>
              <a:t>: Increased conflict between City Council and community</a:t>
            </a:r>
          </a:p>
          <a:p>
            <a:pPr marL="0" indent="0">
              <a:buNone/>
            </a:pPr>
            <a:r>
              <a:rPr lang="en-US" b="1" dirty="0"/>
              <a:t>Mid to late 2000s</a:t>
            </a:r>
            <a:r>
              <a:rPr lang="en-US" dirty="0"/>
              <a:t>: New populist mayor elected who reengages local government with the community; major expansion of system to recognize and support non-geographic communities; new small grants program</a:t>
            </a:r>
          </a:p>
          <a:p>
            <a:pPr marL="0" indent="0">
              <a:buNone/>
            </a:pPr>
            <a:r>
              <a:rPr lang="en-US" b="1" dirty="0"/>
              <a:t>2010s</a:t>
            </a:r>
            <a:r>
              <a:rPr lang="en-US" dirty="0"/>
              <a:t>: Continued work to strengthen community capacity; major focus on improving local government community involvement; new strong focus on equity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City of Portland, Oregon -- Office of Neighborhood Involvement </a:t>
            </a:r>
          </a:p>
        </p:txBody>
      </p:sp>
    </p:spTree>
    <p:extLst>
      <p:ext uri="{BB962C8B-B14F-4D97-AF65-F5344CB8AC3E}">
        <p14:creationId xmlns:p14="http://schemas.microsoft.com/office/powerpoint/2010/main" val="3538337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Portland’s Neighborhood Association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/>
              <a:t>Local and District Neighborhood Or</a:t>
            </a:r>
            <a:r>
              <a:rPr lang="en-US" dirty="0"/>
              <a:t>ganizations:</a:t>
            </a:r>
          </a:p>
          <a:p>
            <a:pPr lvl="1"/>
            <a:r>
              <a:rPr lang="en-US" dirty="0"/>
              <a:t>95 neighborhood associations—self defined; independent</a:t>
            </a:r>
          </a:p>
          <a:p>
            <a:pPr lvl="2"/>
            <a:r>
              <a:rPr lang="en-US" dirty="0"/>
              <a:t>Must meet basic requirements to be formally recognized by city government</a:t>
            </a:r>
          </a:p>
          <a:p>
            <a:pPr lvl="1"/>
            <a:r>
              <a:rPr lang="en-US" dirty="0"/>
              <a:t>7 neighborhood districts—governed by the community; funded by the city government to provide support to neighborhood associations</a:t>
            </a:r>
          </a:p>
          <a:p>
            <a:pPr lvl="2"/>
            <a:r>
              <a:rPr lang="en-US" dirty="0"/>
              <a:t>Communications/outreach, leadership training, organizational management, strategic planning, information and referral, fund raising, dispute resolution, community organizing, and policy advocacy</a:t>
            </a:r>
          </a:p>
          <a:p>
            <a:pPr marL="0" indent="0">
              <a:buNone/>
            </a:pPr>
            <a:r>
              <a:rPr lang="en-US" b="1" dirty="0"/>
              <a:t>City Office of Neighborhood Involvement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Funding for community partner organizations; strategic planning, advice to local government agencies.</a:t>
            </a:r>
          </a:p>
          <a:p>
            <a:pPr marL="0" indent="0">
              <a:buNone/>
            </a:pPr>
            <a:r>
              <a:rPr lang="en-US" b="1" dirty="0"/>
              <a:t>City Agencies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Formal notification to neighborhoods</a:t>
            </a:r>
          </a:p>
          <a:p>
            <a:pPr lvl="1"/>
            <a:r>
              <a:rPr lang="en-US" dirty="0"/>
              <a:t>Budget advisory committees</a:t>
            </a:r>
          </a:p>
          <a:p>
            <a:pPr lvl="1"/>
            <a:r>
              <a:rPr lang="en-US" dirty="0"/>
              <a:t>Neighborhood needs process</a:t>
            </a:r>
          </a:p>
          <a:p>
            <a:pPr lvl="1"/>
            <a:r>
              <a:rPr lang="en-US" dirty="0"/>
              <a:t>Outreach and community involvement strategies</a:t>
            </a:r>
          </a:p>
          <a:p>
            <a:pPr lvl="1"/>
            <a:r>
              <a:rPr lang="en-US" dirty="0"/>
              <a:t>Project advisory committees</a:t>
            </a:r>
          </a:p>
          <a:p>
            <a:pPr lvl="1"/>
            <a:r>
              <a:rPr lang="en-US" dirty="0"/>
              <a:t>Local government boards and commissions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City of Portland, Oregon -- Office of Neighborhood Involvement </a:t>
            </a:r>
          </a:p>
        </p:txBody>
      </p:sp>
    </p:spTree>
    <p:extLst>
      <p:ext uri="{BB962C8B-B14F-4D97-AF65-F5344CB8AC3E}">
        <p14:creationId xmlns:p14="http://schemas.microsoft.com/office/powerpoint/2010/main" val="105920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Recognition of Non-geographic Communities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People define their “community” in different ways: </a:t>
            </a:r>
          </a:p>
          <a:p>
            <a:pPr lvl="1"/>
            <a:r>
              <a:rPr lang="en-US" dirty="0"/>
              <a:t>geographic (e.g. neighborhoods) </a:t>
            </a:r>
          </a:p>
          <a:p>
            <a:pPr lvl="1"/>
            <a:r>
              <a:rPr lang="en-US" dirty="0"/>
              <a:t>shared identity (</a:t>
            </a:r>
            <a:r>
              <a:rPr lang="en-US" dirty="0" err="1"/>
              <a:t>e.g</a:t>
            </a:r>
            <a:r>
              <a:rPr lang="en-US" dirty="0"/>
              <a:t> ethnicity, age, disability, etc.) </a:t>
            </a:r>
          </a:p>
          <a:p>
            <a:pPr lvl="1"/>
            <a:r>
              <a:rPr lang="en-US" dirty="0"/>
              <a:t>shared issues/interests (e.g. environment, arts, sports, housing, transportation, etc.)</a:t>
            </a:r>
          </a:p>
          <a:p>
            <a:r>
              <a:rPr lang="en-US" dirty="0"/>
              <a:t>Identify and support different types of community:</a:t>
            </a:r>
          </a:p>
          <a:p>
            <a:pPr lvl="1"/>
            <a:r>
              <a:rPr lang="en-US" dirty="0"/>
              <a:t>Support people in organizing with others with whom they feel connected</a:t>
            </a:r>
          </a:p>
          <a:p>
            <a:pPr lvl="1"/>
            <a:r>
              <a:rPr lang="en-US" dirty="0"/>
              <a:t>Encourage more people in these communities to be involved in civic life and activities</a:t>
            </a:r>
          </a:p>
          <a:p>
            <a:pPr lvl="1"/>
            <a:r>
              <a:rPr lang="en-US" dirty="0"/>
              <a:t>Build skilled leaders and strong community organizations and help groups connect with other community organizations</a:t>
            </a:r>
          </a:p>
          <a:p>
            <a:pPr lvl="1"/>
            <a:r>
              <a:rPr lang="en-US" dirty="0"/>
              <a:t>Help groups have an impact on local government decisions that affect their community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City of Portland, Oregon -- Office of Neighborhood Involvement </a:t>
            </a:r>
          </a:p>
        </p:txBody>
      </p:sp>
    </p:spTree>
    <p:extLst>
      <p:ext uri="{BB962C8B-B14F-4D97-AF65-F5344CB8AC3E}">
        <p14:creationId xmlns:p14="http://schemas.microsoft.com/office/powerpoint/2010/main" val="812810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Office of Neighborhood Involvement—Current Mission and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u="sng" dirty="0"/>
              <a:t>Mission</a:t>
            </a:r>
            <a:r>
              <a:rPr lang="en-US" dirty="0"/>
              <a:t>: Promote a culture of civic engagement by connecting and supporting all Portlanders working together and with [local] government to build inclusive, safe and livable neighborhoods and communities</a:t>
            </a:r>
          </a:p>
          <a:p>
            <a:pPr marL="0" indent="0">
              <a:buNone/>
            </a:pPr>
            <a:r>
              <a:rPr lang="en-US" u="sng" dirty="0"/>
              <a:t>Goals</a:t>
            </a:r>
            <a:r>
              <a:rPr lang="en-US" dirty="0"/>
              <a:t>:</a:t>
            </a:r>
          </a:p>
          <a:p>
            <a:r>
              <a:rPr lang="en-US" b="1" dirty="0"/>
              <a:t>Community Involvement</a:t>
            </a:r>
            <a:r>
              <a:rPr lang="en-US" dirty="0"/>
              <a:t>: Increase the number and diversity of people who are involved and volunteer in their communities and neighborhoods</a:t>
            </a:r>
          </a:p>
          <a:p>
            <a:r>
              <a:rPr lang="en-US" b="1" dirty="0"/>
              <a:t>Community Capacity Building</a:t>
            </a:r>
            <a:r>
              <a:rPr lang="en-US" dirty="0"/>
              <a:t>: Strengthen neighborhood and community capacity to build identity, skills, relationships and partnerships</a:t>
            </a:r>
          </a:p>
          <a:p>
            <a:r>
              <a:rPr lang="en-US" b="1" dirty="0"/>
              <a:t>Public Impact</a:t>
            </a:r>
            <a:r>
              <a:rPr lang="en-US" dirty="0"/>
              <a:t>:  Increase community and neighborhood impact on public decisions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City of Portland, Oregon -- Office of Neighborhood Involvement </a:t>
            </a:r>
          </a:p>
        </p:txBody>
      </p:sp>
    </p:spTree>
    <p:extLst>
      <p:ext uri="{BB962C8B-B14F-4D97-AF65-F5344CB8AC3E}">
        <p14:creationId xmlns:p14="http://schemas.microsoft.com/office/powerpoint/2010/main" val="3469688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City of Portland Public Involvement Principles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Partnership </a:t>
            </a:r>
            <a:endParaRPr lang="en-US" dirty="0"/>
          </a:p>
          <a:p>
            <a:r>
              <a:rPr lang="en-US" b="1" dirty="0"/>
              <a:t>Early Involvement </a:t>
            </a:r>
            <a:endParaRPr lang="en-US" dirty="0"/>
          </a:p>
          <a:p>
            <a:r>
              <a:rPr lang="en-US" b="1" dirty="0"/>
              <a:t>Building Relationships and Community Capacity </a:t>
            </a:r>
            <a:endParaRPr lang="en-US" dirty="0"/>
          </a:p>
          <a:p>
            <a:r>
              <a:rPr lang="en-US" b="1" dirty="0"/>
              <a:t>Inclusiveness and Equity </a:t>
            </a:r>
            <a:endParaRPr lang="en-US" dirty="0"/>
          </a:p>
          <a:p>
            <a:r>
              <a:rPr lang="en-US" b="1" dirty="0"/>
              <a:t>Good Quality Process Design and Implementation </a:t>
            </a:r>
            <a:endParaRPr lang="en-US" dirty="0"/>
          </a:p>
          <a:p>
            <a:r>
              <a:rPr lang="en-US" b="1" dirty="0"/>
              <a:t>Transparency </a:t>
            </a:r>
            <a:endParaRPr lang="en-US" dirty="0"/>
          </a:p>
          <a:p>
            <a:r>
              <a:rPr lang="en-US" b="1" dirty="0"/>
              <a:t>Accountability </a:t>
            </a:r>
            <a:r>
              <a:rPr lang="en-US" dirty="0"/>
              <a:t> 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City of Portland, Oregon -- Office of Neighborhood Involvement </a:t>
            </a:r>
          </a:p>
        </p:txBody>
      </p:sp>
    </p:spTree>
    <p:extLst>
      <p:ext uri="{BB962C8B-B14F-4D97-AF65-F5344CB8AC3E}">
        <p14:creationId xmlns:p14="http://schemas.microsoft.com/office/powerpoint/2010/main" val="9931770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Strategy for Building Local Government Capacity to Partner with the Community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/>
              <a:t>Policy/structures</a:t>
            </a:r>
            <a:r>
              <a:rPr lang="en-US" dirty="0"/>
              <a:t>: Review existing policies and opportunities for improving and embedding effective public involvement practices in the structures and culture of local government</a:t>
            </a:r>
          </a:p>
          <a:p>
            <a:pPr marL="0" indent="0">
              <a:buNone/>
            </a:pPr>
            <a:r>
              <a:rPr lang="en-US" b="1" dirty="0"/>
              <a:t>Best Practices/Guidelines/Toolkits</a:t>
            </a:r>
            <a:r>
              <a:rPr lang="en-US" dirty="0"/>
              <a:t>: Research specific practices and develop “how-to” guides and tool kits:</a:t>
            </a:r>
          </a:p>
          <a:p>
            <a:pPr lvl="1"/>
            <a:r>
              <a:rPr lang="en-US" dirty="0"/>
              <a:t>Outreach strategies for specific communities</a:t>
            </a:r>
          </a:p>
          <a:p>
            <a:pPr lvl="1"/>
            <a:r>
              <a:rPr lang="en-US" dirty="0"/>
              <a:t>Toolkits: Process design, Meeting facilitation, Communications, Outreach strategies, Digital/online engagement, Surveys, Interpretation/translation, ADA accessibility, etc.</a:t>
            </a:r>
          </a:p>
          <a:p>
            <a:pPr lvl="1"/>
            <a:r>
              <a:rPr lang="en-US" dirty="0"/>
              <a:t>Participatory budgeting processes</a:t>
            </a:r>
          </a:p>
          <a:p>
            <a:pPr lvl="1"/>
            <a:r>
              <a:rPr lang="en-US" dirty="0"/>
              <a:t>Neighborhood/community visioning/planning processes</a:t>
            </a:r>
          </a:p>
          <a:p>
            <a:pPr lvl="1"/>
            <a:r>
              <a:rPr lang="en-US" dirty="0"/>
              <a:t>Capital project planning processes</a:t>
            </a:r>
          </a:p>
          <a:p>
            <a:pPr marL="0" indent="0">
              <a:buNone/>
            </a:pPr>
            <a:r>
              <a:rPr lang="en-US" b="1" dirty="0"/>
              <a:t>Training/Outreac</a:t>
            </a:r>
            <a:r>
              <a:rPr lang="en-US" u="sng" dirty="0"/>
              <a:t>h</a:t>
            </a:r>
            <a:r>
              <a:rPr lang="en-US" dirty="0"/>
              <a:t>: Raise awareness of public involvement values and practices among local government staff; offer trainings to build their capacity; encourage peer support</a:t>
            </a:r>
          </a:p>
          <a:p>
            <a:pPr marL="0" indent="0">
              <a:buNone/>
            </a:pPr>
            <a:r>
              <a:rPr lang="en-US" b="1" dirty="0"/>
              <a:t>Evaluation/Research</a:t>
            </a:r>
            <a:r>
              <a:rPr lang="en-US" dirty="0"/>
              <a:t>: Evaluate community involvement processes and projects and identify and share lessons learned</a:t>
            </a:r>
          </a:p>
          <a:p>
            <a:pPr marL="0" indent="0">
              <a:buNone/>
            </a:pPr>
            <a:r>
              <a:rPr lang="en-US" b="1" dirty="0"/>
              <a:t>Technical Assistance/Consulting</a:t>
            </a:r>
            <a:r>
              <a:rPr lang="en-US" dirty="0"/>
              <a:t>: Advise local government agencies on process design and help them evaluate and improve their community involvement policies, processes, and practices 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City of Portland, Oregon -- Office of Neighborhood Involvement </a:t>
            </a:r>
          </a:p>
        </p:txBody>
      </p:sp>
    </p:spTree>
    <p:extLst>
      <p:ext uri="{BB962C8B-B14F-4D97-AF65-F5344CB8AC3E}">
        <p14:creationId xmlns:p14="http://schemas.microsoft.com/office/powerpoint/2010/main" val="22455757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6BF1C1606C04F4DA8DCC6361D40CE87" ma:contentTypeVersion="5" ma:contentTypeDescription="Create a new document." ma:contentTypeScope="" ma:versionID="6646b6af5fa2927fa108b2ae9551420b">
  <xsd:schema xmlns:xsd="http://www.w3.org/2001/XMLSchema" xmlns:xs="http://www.w3.org/2001/XMLSchema" xmlns:p="http://schemas.microsoft.com/office/2006/metadata/properties" xmlns:ns2="1ff7e1d6-3a11-4b8e-983b-950887c91b82" targetNamespace="http://schemas.microsoft.com/office/2006/metadata/properties" ma:root="true" ma:fieldsID="f6020c911d985054a1e7fda61925827b" ns2:_="">
    <xsd:import namespace="1ff7e1d6-3a11-4b8e-983b-950887c91b8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f7e1d6-3a11-4b8e-983b-950887c91b8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C25575A-1DB3-46C6-ADE1-5A7AB4044D6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C0F5BA8-57D6-47DC-813B-194EBA3CD8D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ff7e1d6-3a11-4b8e-983b-950887c91b8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DEEF210-9F2B-44DD-9484-22F78D45A4BA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3348</TotalTime>
  <Words>1334</Words>
  <Application>Microsoft Office PowerPoint</Application>
  <PresentationFormat>Widescreen</PresentationFormat>
  <Paragraphs>120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The Portland Experience</vt:lpstr>
      <vt:lpstr>Portland, Oregon – Description</vt:lpstr>
      <vt:lpstr>Community Governance/Strong Democracy</vt:lpstr>
      <vt:lpstr>Portland’s 40-year Experiment with Community Governance</vt:lpstr>
      <vt:lpstr>Portland’s Neighborhood Association System</vt:lpstr>
      <vt:lpstr>Recent Recognition of Non-geographic Communities</vt:lpstr>
      <vt:lpstr>Office of Neighborhood Involvement—Current Mission and Goals</vt:lpstr>
      <vt:lpstr>City of Portland Public Involvement Principles</vt:lpstr>
      <vt:lpstr>Strategy for Building Local Government Capacity to Partner with the Community</vt:lpstr>
      <vt:lpstr>Different Stages on the Journey to Community Governance</vt:lpstr>
      <vt:lpstr>Some Lessons Learned</vt:lpstr>
      <vt:lpstr>To learn more about Portland’s experience: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Portland Experience</dc:title>
  <dc:creator>Leistner, Paul</dc:creator>
  <cp:lastModifiedBy>Peter McKinlay</cp:lastModifiedBy>
  <cp:revision>58</cp:revision>
  <cp:lastPrinted>2014-09-18T21:39:34Z</cp:lastPrinted>
  <dcterms:created xsi:type="dcterms:W3CDTF">2014-09-15T19:37:02Z</dcterms:created>
  <dcterms:modified xsi:type="dcterms:W3CDTF">2025-04-28T23:59:02Z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0x010100C6BF1C1606C04F4DA8DCC6361D40CE87</vt:lpwstr>
  </property>
</Properties>
</file>